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2" r:id="rId5"/>
    <p:sldId id="257" r:id="rId6"/>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0">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68" autoAdjust="0"/>
  </p:normalViewPr>
  <p:slideViewPr>
    <p:cSldViewPr>
      <p:cViewPr>
        <p:scale>
          <a:sx n="120" d="100"/>
          <a:sy n="120" d="100"/>
        </p:scale>
        <p:origin x="5556" y="96"/>
      </p:cViewPr>
      <p:guideLst>
        <p:guide orient="horz" pos="3370"/>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1D029-DAD0-4F8C-971F-F8F5D41EF5D3}" type="datetimeFigureOut">
              <a:rPr lang="zh-CN" altLang="en-US" smtClean="0"/>
              <a:t>2023/6/28</a:t>
            </a:fld>
            <a:endParaRPr lang="zh-CN" altLang="en-US"/>
          </a:p>
        </p:txBody>
      </p:sp>
      <p:sp>
        <p:nvSpPr>
          <p:cNvPr id="4" name="投影片圖像版面配置區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ACADC-5650-4791-AA3E-C7B6A28CF2A8}" type="slidenum">
              <a:rPr lang="zh-CN" altLang="en-US" smtClean="0"/>
              <a:t>‹#›</a:t>
            </a:fld>
            <a:endParaRPr lang="zh-CN" altLang="en-US"/>
          </a:p>
        </p:txBody>
      </p:sp>
    </p:spTree>
    <p:extLst>
      <p:ext uri="{BB962C8B-B14F-4D97-AF65-F5344CB8AC3E}">
        <p14:creationId xmlns:p14="http://schemas.microsoft.com/office/powerpoint/2010/main" val="171489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216150" y="685800"/>
            <a:ext cx="2425700" cy="3429000"/>
          </a:xfrm>
        </p:spPr>
      </p:sp>
      <p:sp>
        <p:nvSpPr>
          <p:cNvPr id="3" name="備忘稿版面配置區 2"/>
          <p:cNvSpPr>
            <a:spLocks noGrp="1"/>
          </p:cNvSpPr>
          <p:nvPr>
            <p:ph type="body" idx="1"/>
          </p:nvPr>
        </p:nvSpPr>
        <p:spPr/>
        <p:txBody>
          <a:bodyPr/>
          <a:lstStyle/>
          <a:p>
            <a:endParaRPr lang="zh-CN" altLang="en-US" dirty="0"/>
          </a:p>
        </p:txBody>
      </p:sp>
      <p:sp>
        <p:nvSpPr>
          <p:cNvPr id="4" name="投影片編號版面配置區 3"/>
          <p:cNvSpPr>
            <a:spLocks noGrp="1"/>
          </p:cNvSpPr>
          <p:nvPr>
            <p:ph type="sldNum" sz="quarter" idx="10"/>
          </p:nvPr>
        </p:nvSpPr>
        <p:spPr/>
        <p:txBody>
          <a:bodyPr/>
          <a:lstStyle/>
          <a:p>
            <a:fld id="{9A0ACADC-5650-4791-AA3E-C7B6A28CF2A8}" type="slidenum">
              <a:rPr lang="zh-CN" altLang="en-US" smtClean="0"/>
              <a:t>2</a:t>
            </a:fld>
            <a:endParaRPr lang="zh-CN" altLang="en-US"/>
          </a:p>
        </p:txBody>
      </p:sp>
    </p:spTree>
    <p:extLst>
      <p:ext uri="{BB962C8B-B14F-4D97-AF65-F5344CB8AC3E}">
        <p14:creationId xmlns:p14="http://schemas.microsoft.com/office/powerpoint/2010/main" val="132233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8111"/>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6"/>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25160" y="9051006"/>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1"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1" y="-6349"/>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hao_Lee\++\Thermal\7.OTHERS\product sheet\未命名-1-0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7526" y="450156"/>
            <a:ext cx="6584950"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63" y="10382500"/>
            <a:ext cx="7560000" cy="3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43859"/>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8"/>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9047495"/>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0"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10">
            <a:extLst>
              <a:ext uri="{FF2B5EF4-FFF2-40B4-BE49-F238E27FC236}">
                <a16:creationId xmlns:a16="http://schemas.microsoft.com/office/drawing/2014/main" id="{8B766E6B-D372-7AD3-F160-792EEC7C6F2D}"/>
              </a:ext>
            </a:extLst>
          </p:cNvPr>
          <p:cNvSpPr>
            <a:spLocks noGrp="1"/>
          </p:cNvSpPr>
          <p:nvPr>
            <p:ph type="body" sz="quarter" idx="11" hasCustomPrompt="1"/>
          </p:nvPr>
        </p:nvSpPr>
        <p:spPr>
          <a:xfrm>
            <a:off x="756295" y="5202685"/>
            <a:ext cx="2808312" cy="4968552"/>
          </a:xfrm>
        </p:spPr>
        <p:txBody>
          <a:bodyPr>
            <a:normAutofit/>
          </a:bodyPr>
          <a:lstStyle>
            <a:lvl1pPr marL="0" indent="0">
              <a:buNone/>
              <a:defRPr sz="1000" b="0">
                <a:latin typeface="Noto Sans" panose="020B0502040504020204" pitchFamily="34" charset="0"/>
                <a:cs typeface="Noto Sans" panose="020B0502040504020204" pitchFamily="34" charset="0"/>
              </a:defRPr>
            </a:lvl1pPr>
          </a:lstStyle>
          <a:p>
            <a:pPr lvl="0"/>
            <a:r>
              <a:rPr lang="en-US" altLang="zh-CN" dirty="0"/>
              <a:t>Product Feature (overall)</a:t>
            </a:r>
            <a:endParaRPr lang="zh-CN" altLang="en-US" dirty="0"/>
          </a:p>
        </p:txBody>
      </p:sp>
      <p:sp>
        <p:nvSpPr>
          <p:cNvPr id="4" name="图片占位符 3">
            <a:extLst>
              <a:ext uri="{FF2B5EF4-FFF2-40B4-BE49-F238E27FC236}">
                <a16:creationId xmlns:a16="http://schemas.microsoft.com/office/drawing/2014/main" id="{949E6059-9CCF-5D16-DD4C-A22FD0A94E2D}"/>
              </a:ext>
            </a:extLst>
          </p:cNvPr>
          <p:cNvSpPr>
            <a:spLocks noGrp="1"/>
          </p:cNvSpPr>
          <p:nvPr>
            <p:ph type="pic" sz="quarter" idx="12"/>
          </p:nvPr>
        </p:nvSpPr>
        <p:spPr>
          <a:xfrm>
            <a:off x="755650" y="1130300"/>
            <a:ext cx="1800225" cy="2271713"/>
          </a:xfrm>
        </p:spPr>
        <p:txBody>
          <a:bodyPr/>
          <a:lstStyle>
            <a:lvl1pPr marL="0" indent="0">
              <a:buNone/>
              <a:defRPr/>
            </a:lvl1pPr>
          </a:lstStyle>
          <a:p>
            <a:endParaRPr lang="zh-CN" altLang="en-US" dirty="0"/>
          </a:p>
        </p:txBody>
      </p:sp>
      <p:sp>
        <p:nvSpPr>
          <p:cNvPr id="6" name="文本占位符 5">
            <a:extLst>
              <a:ext uri="{FF2B5EF4-FFF2-40B4-BE49-F238E27FC236}">
                <a16:creationId xmlns:a16="http://schemas.microsoft.com/office/drawing/2014/main" id="{6E6FF572-75C3-B288-2B3F-CD41E9EAD620}"/>
              </a:ext>
            </a:extLst>
          </p:cNvPr>
          <p:cNvSpPr>
            <a:spLocks noGrp="1"/>
          </p:cNvSpPr>
          <p:nvPr>
            <p:ph type="body" sz="quarter" idx="13" hasCustomPrompt="1"/>
          </p:nvPr>
        </p:nvSpPr>
        <p:spPr>
          <a:xfrm>
            <a:off x="-20210" y="4270375"/>
            <a:ext cx="3816350" cy="644525"/>
          </a:xfrm>
        </p:spPr>
        <p:txBody>
          <a:bodyPr>
            <a:noAutofit/>
          </a:bodyPr>
          <a:lstStyle>
            <a:lvl1pPr marL="0" indent="0">
              <a:buNone/>
              <a:defRPr sz="4000">
                <a:solidFill>
                  <a:srgbClr val="63C2C4"/>
                </a:solidFill>
                <a:latin typeface="Teko SemiBold" panose="02000000000000000000" pitchFamily="2" charset="0"/>
                <a:cs typeface="Teko SemiBold" panose="02000000000000000000" pitchFamily="2" charset="0"/>
              </a:defRPr>
            </a:lvl1pPr>
          </a:lstStyle>
          <a:p>
            <a:pPr lvl="0"/>
            <a:r>
              <a:rPr lang="en-US" altLang="zh-CN" dirty="0"/>
              <a:t>PRODUCT NAME</a:t>
            </a:r>
            <a:endParaRPr lang="zh-CN" altLang="en-US" dirty="0"/>
          </a:p>
        </p:txBody>
      </p:sp>
      <p:sp>
        <p:nvSpPr>
          <p:cNvPr id="12" name="文本占位符 11">
            <a:extLst>
              <a:ext uri="{FF2B5EF4-FFF2-40B4-BE49-F238E27FC236}">
                <a16:creationId xmlns:a16="http://schemas.microsoft.com/office/drawing/2014/main" id="{D963B5BB-1377-7BF4-FD81-0C7FA59BF511}"/>
              </a:ext>
            </a:extLst>
          </p:cNvPr>
          <p:cNvSpPr>
            <a:spLocks noGrp="1"/>
          </p:cNvSpPr>
          <p:nvPr>
            <p:ph type="body" sz="quarter" idx="14" hasCustomPrompt="1"/>
          </p:nvPr>
        </p:nvSpPr>
        <p:spPr>
          <a:xfrm>
            <a:off x="3777790" y="1687840"/>
            <a:ext cx="3602781" cy="2420568"/>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Product description</a:t>
            </a:r>
            <a:endParaRPr lang="zh-CN" altLang="en-US" dirty="0"/>
          </a:p>
        </p:txBody>
      </p:sp>
      <p:sp>
        <p:nvSpPr>
          <p:cNvPr id="14" name="图片占位符 13">
            <a:extLst>
              <a:ext uri="{FF2B5EF4-FFF2-40B4-BE49-F238E27FC236}">
                <a16:creationId xmlns:a16="http://schemas.microsoft.com/office/drawing/2014/main" id="{9E731287-7D92-8A77-8E5D-9F76C817E09E}"/>
              </a:ext>
            </a:extLst>
          </p:cNvPr>
          <p:cNvSpPr>
            <a:spLocks noGrp="1"/>
          </p:cNvSpPr>
          <p:nvPr>
            <p:ph type="pic" sz="quarter" idx="15"/>
          </p:nvPr>
        </p:nvSpPr>
        <p:spPr>
          <a:xfrm>
            <a:off x="5364806" y="8659067"/>
            <a:ext cx="2217929" cy="2052127"/>
          </a:xfrm>
        </p:spPr>
        <p:txBody>
          <a:bodyPr/>
          <a:lstStyle/>
          <a:p>
            <a:endParaRPr lang="zh-CN" altLang="en-US"/>
          </a:p>
        </p:txBody>
      </p:sp>
      <p:sp>
        <p:nvSpPr>
          <p:cNvPr id="13" name="文本占位符 12">
            <a:extLst>
              <a:ext uri="{FF2B5EF4-FFF2-40B4-BE49-F238E27FC236}">
                <a16:creationId xmlns:a16="http://schemas.microsoft.com/office/drawing/2014/main" id="{B98630DF-D897-96DE-5CA6-2CDD91127AFB}"/>
              </a:ext>
            </a:extLst>
          </p:cNvPr>
          <p:cNvSpPr>
            <a:spLocks noGrp="1"/>
          </p:cNvSpPr>
          <p:nvPr>
            <p:ph type="body" sz="quarter" idx="17" hasCustomPrompt="1"/>
          </p:nvPr>
        </p:nvSpPr>
        <p:spPr>
          <a:xfrm>
            <a:off x="3782253" y="1191563"/>
            <a:ext cx="3598317" cy="434975"/>
          </a:xfrm>
        </p:spPr>
        <p:txBody>
          <a:bodyPr>
            <a:noAutofit/>
          </a:bodyPr>
          <a:lstStyle>
            <a:lvl1pPr marL="0" indent="0" algn="r">
              <a:buNone/>
              <a:defRPr sz="2800">
                <a:latin typeface="Teko SemiBold" panose="02000000000000000000" pitchFamily="2" charset="0"/>
                <a:cs typeface="Teko SemiBold" panose="02000000000000000000" pitchFamily="2" charset="0"/>
              </a:defRPr>
            </a:lvl1pPr>
          </a:lstStyle>
          <a:p>
            <a:pPr lvl="0"/>
            <a:r>
              <a:rPr lang="en-US" altLang="zh-CN" dirty="0"/>
              <a:t>SLOGAN</a:t>
            </a:r>
            <a:endParaRPr lang="zh-CN" altLang="en-US" dirty="0"/>
          </a:p>
        </p:txBody>
      </p:sp>
    </p:spTree>
    <p:extLst>
      <p:ext uri="{BB962C8B-B14F-4D97-AF65-F5344CB8AC3E}">
        <p14:creationId xmlns:p14="http://schemas.microsoft.com/office/powerpoint/2010/main" val="2036483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78065" y="2495130"/>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201"/>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2023/6/28</a:t>
            </a:fld>
            <a:endParaRPr lang="zh-TW" altLang="en-US"/>
          </a:p>
        </p:txBody>
      </p:sp>
      <p:sp>
        <p:nvSpPr>
          <p:cNvPr id="5" name="頁尾版面配置區 4"/>
          <p:cNvSpPr>
            <a:spLocks noGrp="1"/>
          </p:cNvSpPr>
          <p:nvPr>
            <p:ph type="ftr" sz="quarter" idx="3"/>
          </p:nvPr>
        </p:nvSpPr>
        <p:spPr>
          <a:xfrm>
            <a:off x="2583432" y="9911201"/>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201"/>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F4CA3B6-8AE8-AC24-16AB-3A226EA0DB13}"/>
              </a:ext>
            </a:extLst>
          </p:cNvPr>
          <p:cNvSpPr>
            <a:spLocks noGrp="1"/>
          </p:cNvSpPr>
          <p:nvPr>
            <p:ph type="body" sz="quarter" idx="11"/>
          </p:nvPr>
        </p:nvSpPr>
        <p:spPr>
          <a:xfrm>
            <a:off x="695438" y="5324241"/>
            <a:ext cx="2808312" cy="4968552"/>
          </a:xfrm>
        </p:spPr>
        <p:txBody>
          <a:bodyPr>
            <a:normAutofit/>
          </a:bodyPr>
          <a:lstStyle/>
          <a:p>
            <a:r>
              <a:rPr lang="en-US" altLang="zh-CN" b="1" dirty="0">
                <a:ea typeface="Noto Sans" panose="020B0502040504020204" pitchFamily="34" charset="0"/>
              </a:rPr>
              <a:t>New Dual Chamber Gen S </a:t>
            </a:r>
          </a:p>
          <a:p>
            <a:r>
              <a:rPr lang="en-US" altLang="zh-CN" dirty="0">
                <a:ea typeface="Noto Sans" panose="020B0502040504020204" pitchFamily="34" charset="0"/>
              </a:rPr>
              <a:t>Water flow and pressure have been enhanced in combination with the new customized copper base to precisely target heat spots.</a:t>
            </a:r>
          </a:p>
          <a:p>
            <a:endParaRPr lang="en-US" altLang="zh-CN" dirty="0">
              <a:ea typeface="Noto Sans" panose="020B0502040504020204" pitchFamily="34" charset="0"/>
            </a:endParaRPr>
          </a:p>
          <a:p>
            <a:r>
              <a:rPr lang="en-US" altLang="zh-CN" b="1" dirty="0">
                <a:ea typeface="Noto Sans" panose="020B0502040504020204" pitchFamily="34" charset="0"/>
              </a:rPr>
              <a:t>Larger Surface Area</a:t>
            </a:r>
          </a:p>
          <a:p>
            <a:r>
              <a:rPr lang="en-US" altLang="zh-CN" dirty="0">
                <a:ea typeface="Noto Sans" panose="020B0502040504020204" pitchFamily="34" charset="0"/>
              </a:rPr>
              <a:t>Increased surface area of the radiator fins improve heat dissipation.</a:t>
            </a:r>
          </a:p>
          <a:p>
            <a:endParaRPr lang="en-US" altLang="zh-CN" dirty="0">
              <a:ea typeface="Noto Sans" panose="020B0502040504020204" pitchFamily="34" charset="0"/>
            </a:endParaRPr>
          </a:p>
          <a:p>
            <a:r>
              <a:rPr lang="en-US" altLang="zh-TW" b="1" dirty="0" err="1">
                <a:ea typeface="Noto Sans" panose="020B0502040504020204" pitchFamily="34" charset="0"/>
              </a:rPr>
              <a:t>CryoFuze</a:t>
            </a:r>
            <a:r>
              <a:rPr lang="en-US" altLang="zh-TW" b="1" dirty="0">
                <a:ea typeface="Noto Sans" panose="020B0502040504020204" pitchFamily="34" charset="0"/>
              </a:rPr>
              <a:t> Thermal Paste</a:t>
            </a:r>
            <a:endParaRPr lang="en-US" altLang="zh-TW" dirty="0">
              <a:ea typeface="Noto Sans" panose="020B0502040504020204" pitchFamily="34" charset="0"/>
            </a:endParaRPr>
          </a:p>
          <a:p>
            <a:r>
              <a:rPr lang="en-US" altLang="zh-TW" dirty="0">
                <a:ea typeface="Noto Sans" panose="020B0502040504020204" pitchFamily="34" charset="0"/>
              </a:rPr>
              <a:t>Included premium </a:t>
            </a:r>
            <a:r>
              <a:rPr lang="en-US" altLang="zh-TW" dirty="0" err="1">
                <a:ea typeface="Noto Sans" panose="020B0502040504020204" pitchFamily="34" charset="0"/>
              </a:rPr>
              <a:t>CryoFuze</a:t>
            </a:r>
            <a:r>
              <a:rPr lang="en-US" altLang="zh-TW" dirty="0">
                <a:ea typeface="Noto Sans" panose="020B0502040504020204" pitchFamily="34" charset="0"/>
              </a:rPr>
              <a:t> thermal paste for even better heat conductivity.</a:t>
            </a:r>
          </a:p>
          <a:p>
            <a:endParaRPr lang="en-US" altLang="zh-CN" dirty="0">
              <a:ea typeface="Noto Sans" panose="020B0502040504020204" pitchFamily="34" charset="0"/>
            </a:endParaRPr>
          </a:p>
          <a:p>
            <a:endParaRPr lang="en-US" altLang="zh-TW" dirty="0">
              <a:ea typeface="Noto Sans" panose="020B0502040504020204" pitchFamily="34" charset="0"/>
            </a:endParaRPr>
          </a:p>
          <a:p>
            <a:endParaRPr lang="en-US" altLang="zh-CN" dirty="0">
              <a:ea typeface="Noto Sans" panose="020B0502040504020204" pitchFamily="34" charset="0"/>
            </a:endParaRPr>
          </a:p>
          <a:p>
            <a:endParaRPr lang="en-US" altLang="zh-CN" dirty="0">
              <a:ea typeface="Noto Sans" panose="020B0502040504020204" pitchFamily="34" charset="0"/>
            </a:endParaRPr>
          </a:p>
          <a:p>
            <a:endParaRPr lang="en-US" altLang="zh-CN" dirty="0">
              <a:ea typeface="Noto Sans" panose="020B0502040504020204" pitchFamily="34" charset="0"/>
            </a:endParaRPr>
          </a:p>
          <a:p>
            <a:endParaRPr lang="en-US" altLang="zh-CN" dirty="0">
              <a:ea typeface="Noto Sans" panose="020B0502040504020204" pitchFamily="34" charset="0"/>
            </a:endParaRPr>
          </a:p>
          <a:p>
            <a:endParaRPr lang="en-US" altLang="zh-CN" dirty="0">
              <a:ea typeface="Noto Sans" panose="020B0502040504020204" pitchFamily="34" charset="0"/>
            </a:endParaRPr>
          </a:p>
          <a:p>
            <a:endParaRPr lang="zh-CN" altLang="en-US" dirty="0"/>
          </a:p>
        </p:txBody>
      </p:sp>
      <p:pic>
        <p:nvPicPr>
          <p:cNvPr id="16" name="图片占位符 15" descr="游戏的截图&#10;&#10;中度可信度描述已自动生成">
            <a:extLst>
              <a:ext uri="{FF2B5EF4-FFF2-40B4-BE49-F238E27FC236}">
                <a16:creationId xmlns:a16="http://schemas.microsoft.com/office/drawing/2014/main" id="{FD60FDFE-8E4C-94EC-51DA-071949C29A1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0377" r="10377"/>
          <a:stretch>
            <a:fillRect/>
          </a:stretch>
        </p:blipFill>
        <p:spPr>
          <a:xfrm>
            <a:off x="4788743" y="7411342"/>
            <a:ext cx="2753966" cy="3475245"/>
          </a:xfrm>
        </p:spPr>
      </p:pic>
      <p:sp>
        <p:nvSpPr>
          <p:cNvPr id="4" name="文本占位符 3">
            <a:extLst>
              <a:ext uri="{FF2B5EF4-FFF2-40B4-BE49-F238E27FC236}">
                <a16:creationId xmlns:a16="http://schemas.microsoft.com/office/drawing/2014/main" id="{8598F489-702F-0685-C5AC-DC687B5FC709}"/>
              </a:ext>
            </a:extLst>
          </p:cNvPr>
          <p:cNvSpPr>
            <a:spLocks noGrp="1"/>
          </p:cNvSpPr>
          <p:nvPr>
            <p:ph type="body" sz="quarter" idx="13"/>
          </p:nvPr>
        </p:nvSpPr>
        <p:spPr>
          <a:xfrm>
            <a:off x="-17993" y="4108408"/>
            <a:ext cx="4806736" cy="644525"/>
          </a:xfrm>
        </p:spPr>
        <p:txBody>
          <a:bodyPr/>
          <a:lstStyle/>
          <a:p>
            <a:pPr>
              <a:lnSpc>
                <a:spcPts val="2800"/>
              </a:lnSpc>
            </a:pPr>
            <a:r>
              <a:rPr lang="en-US" altLang="zh-CN" dirty="0"/>
              <a:t>MASTERLIQUID 360L CORE</a:t>
            </a:r>
          </a:p>
          <a:p>
            <a:pPr>
              <a:lnSpc>
                <a:spcPts val="2800"/>
              </a:lnSpc>
            </a:pPr>
            <a:r>
              <a:rPr lang="en-US" altLang="zh-CN" dirty="0"/>
              <a:t>SF6 CHUN-LI</a:t>
            </a:r>
            <a:endParaRPr lang="zh-CN" altLang="en-US" dirty="0"/>
          </a:p>
        </p:txBody>
      </p:sp>
      <p:sp>
        <p:nvSpPr>
          <p:cNvPr id="5" name="文本占位符 4">
            <a:extLst>
              <a:ext uri="{FF2B5EF4-FFF2-40B4-BE49-F238E27FC236}">
                <a16:creationId xmlns:a16="http://schemas.microsoft.com/office/drawing/2014/main" id="{6BD089AD-5766-84B5-8F75-8AE5CC9FE977}"/>
              </a:ext>
            </a:extLst>
          </p:cNvPr>
          <p:cNvSpPr>
            <a:spLocks noGrp="1"/>
          </p:cNvSpPr>
          <p:nvPr>
            <p:ph type="body" sz="quarter" idx="14"/>
          </p:nvPr>
        </p:nvSpPr>
        <p:spPr>
          <a:xfrm>
            <a:off x="3365683" y="1930512"/>
            <a:ext cx="4031988" cy="2420568"/>
          </a:xfrm>
        </p:spPr>
        <p:txBody>
          <a:bodyPr/>
          <a:lstStyle/>
          <a:p>
            <a:r>
              <a:rPr lang="en-US" altLang="zh-TW" dirty="0"/>
              <a:t>Cooler Master is building upon the success of the MasterLiquid Lite Series with a redesigned and improved release of the MasterLiquid 360L Core, now featuring an exclusive Street Fighter design, celebrating the original classic character, Chun-Li. With the new dual chamber Gen S, water flow and pressure have been enhanced in combination with the new customized copper base to precisely target heat spots. The radiator surface area is larger than before for improved cooling performance. The included thermal paste has been upgraded to our premium </a:t>
            </a:r>
            <a:r>
              <a:rPr lang="en-US" altLang="zh-TW" dirty="0" err="1"/>
              <a:t>CryoFuze</a:t>
            </a:r>
            <a:r>
              <a:rPr lang="en-US" altLang="zh-TW" dirty="0"/>
              <a:t> thermal paste for even better heat conductivity. The new MasterLiquid L Core is the representation of Cooler Master’s continuous improvement and innovation.</a:t>
            </a:r>
          </a:p>
        </p:txBody>
      </p:sp>
      <p:pic>
        <p:nvPicPr>
          <p:cNvPr id="18" name="图形 17">
            <a:extLst>
              <a:ext uri="{FF2B5EF4-FFF2-40B4-BE49-F238E27FC236}">
                <a16:creationId xmlns:a16="http://schemas.microsoft.com/office/drawing/2014/main" id="{BE6B166D-3735-2856-D7DB-F7FA320376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416248" y="308919"/>
            <a:ext cx="507339" cy="2627440"/>
          </a:xfrm>
          <a:prstGeom prst="rect">
            <a:avLst/>
          </a:prstGeom>
        </p:spPr>
      </p:pic>
      <p:sp>
        <p:nvSpPr>
          <p:cNvPr id="20" name="文本框 19">
            <a:extLst>
              <a:ext uri="{FF2B5EF4-FFF2-40B4-BE49-F238E27FC236}">
                <a16:creationId xmlns:a16="http://schemas.microsoft.com/office/drawing/2014/main" id="{2D2D2E95-BB19-E9C8-0867-A0CF05AFFF23}"/>
              </a:ext>
            </a:extLst>
          </p:cNvPr>
          <p:cNvSpPr txBox="1"/>
          <p:nvPr/>
        </p:nvSpPr>
        <p:spPr>
          <a:xfrm>
            <a:off x="5983638" y="1571290"/>
            <a:ext cx="3949700" cy="338554"/>
          </a:xfrm>
          <a:prstGeom prst="rect">
            <a:avLst/>
          </a:prstGeom>
          <a:noFill/>
        </p:spPr>
        <p:txBody>
          <a:bodyPr wrap="square">
            <a:spAutoFit/>
          </a:bodyPr>
          <a:lstStyle/>
          <a:p>
            <a:r>
              <a:rPr lang="en-US" altLang="zh-CN" sz="1600" dirty="0">
                <a:latin typeface="Teko SemiBold" panose="02000000000000000000" pitchFamily="2" charset="0"/>
                <a:cs typeface="Teko SemiBold" panose="02000000000000000000" pitchFamily="2" charset="0"/>
              </a:rPr>
              <a:t>SPECIAL EDITION</a:t>
            </a:r>
            <a:endParaRPr lang="zh-CN" altLang="en-US" sz="1600" dirty="0">
              <a:latin typeface="Teko SemiBold" panose="02000000000000000000" pitchFamily="2" charset="0"/>
              <a:cs typeface="Teko SemiBold" panose="02000000000000000000" pitchFamily="2" charset="0"/>
            </a:endParaRPr>
          </a:p>
        </p:txBody>
      </p:sp>
      <p:sp>
        <p:nvSpPr>
          <p:cNvPr id="12" name="TextBox 11">
            <a:extLst>
              <a:ext uri="{FF2B5EF4-FFF2-40B4-BE49-F238E27FC236}">
                <a16:creationId xmlns:a16="http://schemas.microsoft.com/office/drawing/2014/main" id="{EA6A8491-FA76-45B0-74D6-D3B4E28C8334}"/>
              </a:ext>
            </a:extLst>
          </p:cNvPr>
          <p:cNvSpPr txBox="1"/>
          <p:nvPr/>
        </p:nvSpPr>
        <p:spPr>
          <a:xfrm>
            <a:off x="4140671" y="5346700"/>
            <a:ext cx="3059668" cy="1323439"/>
          </a:xfrm>
          <a:prstGeom prst="rect">
            <a:avLst/>
          </a:prstGeom>
          <a:noFill/>
        </p:spPr>
        <p:txBody>
          <a:bodyPr wrap="square">
            <a:spAutoFit/>
          </a:bodyPr>
          <a:lstStyle/>
          <a:p>
            <a:r>
              <a:rPr lang="en-US" altLang="zh-CN" sz="1000" b="1" dirty="0">
                <a:latin typeface="Noto Sans" panose="020B0502040504020204" pitchFamily="34" charset="0"/>
                <a:ea typeface="Noto Sans" panose="020B0502040504020204" pitchFamily="34" charset="0"/>
                <a:cs typeface="Noto Sans" panose="020B0502040504020204" pitchFamily="34" charset="0"/>
              </a:rPr>
              <a:t>Classic Design Tone</a:t>
            </a:r>
          </a:p>
          <a:p>
            <a:r>
              <a:rPr lang="en-US" altLang="zh-CN" sz="1000" dirty="0">
                <a:latin typeface="Noto Sans" panose="020B0502040504020204" pitchFamily="34" charset="0"/>
                <a:ea typeface="Noto Sans" panose="020B0502040504020204" pitchFamily="34" charset="0"/>
                <a:cs typeface="Noto Sans" panose="020B0502040504020204" pitchFamily="34" charset="0"/>
              </a:rPr>
              <a:t>New design elements refresh the aesthetics for a closer minimalist look. </a:t>
            </a:r>
          </a:p>
          <a:p>
            <a:endParaRPr lang="en-US" altLang="zh-TW" sz="1000" dirty="0">
              <a:latin typeface="Noto Sans" panose="020B0502040504020204" pitchFamily="34" charset="0"/>
              <a:ea typeface="Noto Sans" panose="020B0502040504020204" pitchFamily="34" charset="0"/>
              <a:cs typeface="Noto Sans" panose="020B0502040504020204" pitchFamily="34" charset="0"/>
            </a:endParaRPr>
          </a:p>
          <a:p>
            <a:r>
              <a:rPr lang="en-US" altLang="zh-TW" sz="1000" b="1" dirty="0">
                <a:latin typeface="Noto Sans" panose="020B0502040504020204" pitchFamily="34" charset="0"/>
                <a:ea typeface="Noto Sans" panose="020B0502040504020204" pitchFamily="34" charset="0"/>
                <a:cs typeface="Noto Sans" panose="020B0502040504020204" pitchFamily="34" charset="0"/>
              </a:rPr>
              <a:t>Street Fighter Design</a:t>
            </a:r>
          </a:p>
          <a:p>
            <a:r>
              <a:rPr lang="en-US" altLang="zh-TW" sz="1000" dirty="0">
                <a:latin typeface="Noto Sans" panose="020B0502040504020204" pitchFamily="34" charset="0"/>
                <a:ea typeface="Noto Sans" panose="020B0502040504020204" pitchFamily="34" charset="0"/>
                <a:cs typeface="Noto Sans" panose="020B0502040504020204" pitchFamily="34" charset="0"/>
              </a:rPr>
              <a:t>An exclusive collaboration with Street Fighter 6 for all the fans of the original classic character – Chun Li</a:t>
            </a:r>
          </a:p>
        </p:txBody>
      </p:sp>
      <p:pic>
        <p:nvPicPr>
          <p:cNvPr id="19" name="Picture 18" descr="A picture containing map, circle, world, text&#10;&#10;Description automatically generated">
            <a:extLst>
              <a:ext uri="{FF2B5EF4-FFF2-40B4-BE49-F238E27FC236}">
                <a16:creationId xmlns:a16="http://schemas.microsoft.com/office/drawing/2014/main" id="{5FD837FD-0721-79BE-FA35-B520D485C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351" y="7866980"/>
            <a:ext cx="2573879" cy="2573879"/>
          </a:xfrm>
          <a:prstGeom prst="rect">
            <a:avLst/>
          </a:prstGeom>
        </p:spPr>
      </p:pic>
      <p:pic>
        <p:nvPicPr>
          <p:cNvPr id="10" name="Picture 9" descr="A picture containing screenshot, cartoon, art&#10;&#10;Description automatically generated">
            <a:extLst>
              <a:ext uri="{FF2B5EF4-FFF2-40B4-BE49-F238E27FC236}">
                <a16:creationId xmlns:a16="http://schemas.microsoft.com/office/drawing/2014/main" id="{FAFA616D-776B-9E3C-0638-5AF646D110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237" y="-47355"/>
            <a:ext cx="4353528" cy="4353528"/>
          </a:xfrm>
          <a:prstGeom prst="rect">
            <a:avLst/>
          </a:prstGeom>
        </p:spPr>
      </p:pic>
    </p:spTree>
    <p:extLst>
      <p:ext uri="{BB962C8B-B14F-4D97-AF65-F5344CB8AC3E}">
        <p14:creationId xmlns:p14="http://schemas.microsoft.com/office/powerpoint/2010/main" val="193655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8"/>
          <p:cNvGraphicFramePr>
            <a:graphicFrameLocks noGrp="1"/>
          </p:cNvGraphicFramePr>
          <p:nvPr>
            <p:extLst>
              <p:ext uri="{D42A27DB-BD31-4B8C-83A1-F6EECF244321}">
                <p14:modId xmlns:p14="http://schemas.microsoft.com/office/powerpoint/2010/main" val="1138054014"/>
              </p:ext>
            </p:extLst>
          </p:nvPr>
        </p:nvGraphicFramePr>
        <p:xfrm>
          <a:off x="498607" y="2538389"/>
          <a:ext cx="6594392" cy="6504936"/>
        </p:xfrm>
        <a:graphic>
          <a:graphicData uri="http://schemas.openxmlformats.org/drawingml/2006/table">
            <a:tbl>
              <a:tblPr bandRow="1">
                <a:tableStyleId>{073A0DAA-6AF3-43AB-8588-CEC1D06C72B9}</a:tableStyleId>
              </a:tblPr>
              <a:tblGrid>
                <a:gridCol w="112178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536504">
                  <a:extLst>
                    <a:ext uri="{9D8B030D-6E8A-4147-A177-3AD203B41FA5}">
                      <a16:colId xmlns:a16="http://schemas.microsoft.com/office/drawing/2014/main" val="20002"/>
                    </a:ext>
                  </a:extLst>
                </a:gridCol>
              </a:tblGrid>
              <a:tr h="230399">
                <a:tc gridSpan="2">
                  <a:txBody>
                    <a:bodyPr/>
                    <a:lstStyle/>
                    <a:p>
                      <a:pPr>
                        <a:lnSpc>
                          <a:spcPct val="100000"/>
                        </a:lnSpc>
                        <a:spcAft>
                          <a:spcPts val="0"/>
                        </a:spcAft>
                      </a:pPr>
                      <a:r>
                        <a:rPr lang="en-US" sz="800" kern="0" dirty="0">
                          <a:solidFill>
                            <a:schemeClr val="tx2"/>
                          </a:solidFill>
                          <a:effectLst/>
                          <a:latin typeface="Noto Sans" panose="020B0604020202020204" charset="0"/>
                          <a:ea typeface="Noto Sans" panose="020B0604020202020204" charset="0"/>
                        </a:rPr>
                        <a:t>Product Name</a:t>
                      </a:r>
                      <a:r>
                        <a:rPr lang="en-US" sz="800" kern="100" dirty="0">
                          <a:solidFill>
                            <a:schemeClr val="tx2"/>
                          </a:solidFill>
                          <a:effectLst/>
                          <a:latin typeface="Noto Sans" panose="020B0604020202020204" charset="0"/>
                          <a:ea typeface="Noto Sans" panose="020B0604020202020204" charset="0"/>
                        </a:rPr>
                        <a:t> </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h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800" kern="100" dirty="0">
                          <a:solidFill>
                            <a:schemeClr val="tx2"/>
                          </a:solidFill>
                          <a:effectLst/>
                          <a:latin typeface="Noto Sans" panose="020B0604020202020204" charset="0"/>
                          <a:ea typeface="Noto Sans" panose="020B0604020202020204" charset="0"/>
                          <a:cs typeface="+mn-cs"/>
                        </a:rPr>
                        <a:t>MasterLiquid 360L</a:t>
                      </a:r>
                      <a:r>
                        <a:rPr lang="en-US" altLang="zh-TW" sz="800" kern="100" baseline="0" dirty="0">
                          <a:solidFill>
                            <a:schemeClr val="tx2"/>
                          </a:solidFill>
                          <a:effectLst/>
                          <a:latin typeface="Noto Sans" panose="020B0604020202020204" charset="0"/>
                          <a:ea typeface="Noto Sans" panose="020B0604020202020204" charset="0"/>
                          <a:cs typeface="+mn-cs"/>
                        </a:rPr>
                        <a:t> Core</a:t>
                      </a:r>
                      <a:r>
                        <a:rPr lang="en-US" altLang="zh-TW" sz="800" kern="100" dirty="0">
                          <a:solidFill>
                            <a:schemeClr val="tx2"/>
                          </a:solidFill>
                          <a:effectLst/>
                          <a:latin typeface="Noto Sans" panose="020B0604020202020204" charset="0"/>
                          <a:ea typeface="Noto Sans" panose="020B0604020202020204" charset="0"/>
                          <a:cs typeface="+mn-cs"/>
                        </a:rPr>
                        <a:t> SF6 Chun-Li</a:t>
                      </a:r>
                      <a:endParaRPr lang="zh-TW" sz="800" kern="100" dirty="0">
                        <a:solidFill>
                          <a:schemeClr val="tx2"/>
                        </a:solidFill>
                        <a:effectLst/>
                        <a:latin typeface="Noto Sans" panose="020B0604020202020204" charset="0"/>
                        <a:ea typeface="Noto Sans" panose="020B0604020202020204" charset="0"/>
                        <a:cs typeface="+mn-cs"/>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0"/>
                  </a:ext>
                </a:extLst>
              </a:tr>
              <a:tr h="230399">
                <a:tc gridSpan="2">
                  <a:txBody>
                    <a:bodyPr/>
                    <a:lstStyle/>
                    <a:p>
                      <a:pPr>
                        <a:lnSpc>
                          <a:spcPct val="100000"/>
                        </a:lnSpc>
                        <a:spcAft>
                          <a:spcPts val="0"/>
                        </a:spcAft>
                      </a:pPr>
                      <a:r>
                        <a:rPr lang="nl-NL" altLang="zh-TW" sz="800" kern="100" dirty="0">
                          <a:solidFill>
                            <a:schemeClr val="tx2"/>
                          </a:solidFill>
                          <a:effectLst/>
                          <a:latin typeface="Noto Sans" panose="020B0604020202020204" charset="0"/>
                          <a:ea typeface="Noto Sans" panose="020B0604020202020204" charset="0"/>
                        </a:rPr>
                        <a:t>Product Number</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h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kern="100" dirty="0">
                          <a:solidFill>
                            <a:schemeClr val="tx2"/>
                          </a:solidFill>
                          <a:effectLst/>
                          <a:latin typeface="Noto Sans" panose="020B0604020202020204" charset="0"/>
                          <a:ea typeface="Noto Sans" panose="020B0604020202020204" charset="0"/>
                          <a:cs typeface="+mn-cs"/>
                        </a:rPr>
                        <a:t>MLW-D36M-A17PZ-CL </a:t>
                      </a:r>
                    </a:p>
                  </a:txBody>
                  <a:tcPr marL="45958" marR="45958" marT="0" marB="0" anchor="ctr">
                    <a:solidFill>
                      <a:srgbClr val="EAEAEA"/>
                    </a:solidFill>
                  </a:tcPr>
                </a:tc>
                <a:extLst>
                  <a:ext uri="{0D108BD9-81ED-4DB2-BD59-A6C34878D82A}">
                    <a16:rowId xmlns:a16="http://schemas.microsoft.com/office/drawing/2014/main" val="10001"/>
                  </a:ext>
                </a:extLst>
              </a:tr>
              <a:tr h="230399">
                <a:tc grid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Exterior Color</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hMerge="1">
                  <a:txBody>
                    <a:bodyPr/>
                    <a:lstStyle/>
                    <a:p>
                      <a:endParaRPr lang="en-US"/>
                    </a:p>
                  </a:txBody>
                  <a:tcPr/>
                </a:tc>
                <a:tc>
                  <a:txBody>
                    <a:body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zh-TW"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White</a:t>
                      </a:r>
                      <a:endParaRPr kumimoji="0" lang="zh-TW"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2"/>
                  </a:ext>
                </a:extLst>
              </a:tr>
              <a:tr h="230399">
                <a:tc row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CPU Socket</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r>
                        <a:rPr lang="en-US" sz="800" dirty="0">
                          <a:solidFill>
                            <a:schemeClr val="tx2"/>
                          </a:solidFill>
                          <a:latin typeface="Noto Sans" panose="020B0604020202020204" charset="0"/>
                          <a:ea typeface="Noto Sans" panose="020B0604020202020204" charset="0"/>
                        </a:rPr>
                        <a:t>Intel</a:t>
                      </a:r>
                    </a:p>
                  </a:txBody>
                  <a:tcPr marL="45958" marR="45958" marT="0" marB="0" anchor="ctr">
                    <a:solidFill>
                      <a:srgbClr val="EAEAEA"/>
                    </a:solidFill>
                  </a:tcPr>
                </a:tc>
                <a:tc>
                  <a:txBody>
                    <a:bodyPr/>
                    <a:lstStyle/>
                    <a:p>
                      <a:pPr marL="0" marR="0" lvl="0" indent="0" algn="l" defTabSz="417513" rtl="0" eaLnBrk="1" fontAlgn="base" latinLnBrk="0" hangingPunct="1">
                        <a:lnSpc>
                          <a:spcPct val="100000"/>
                        </a:lnSpc>
                        <a:spcBef>
                          <a:spcPct val="0"/>
                        </a:spcBef>
                        <a:spcAft>
                          <a:spcPct val="0"/>
                        </a:spcAft>
                        <a:buClrTx/>
                        <a:buSzTx/>
                        <a:buFontTx/>
                        <a:buNone/>
                        <a:tabLst/>
                        <a:defRPr/>
                      </a:pPr>
                      <a:r>
                        <a:rPr kumimoji="0" lang="pl-PL"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Intel®</a:t>
                      </a:r>
                      <a:r>
                        <a:rPr kumimoji="0" lang="en-US"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 LGA </a:t>
                      </a:r>
                      <a:r>
                        <a:rPr kumimoji="0" lang="sv-SE"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1700 / 1200 / 1151 / 1150 / 1155 / 1156 / socket</a:t>
                      </a:r>
                      <a:endParaRPr kumimoji="0" lang="pl-PL"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endParaRPr>
                    </a:p>
                  </a:txBody>
                  <a:tcPr marL="45958" marR="45958" marT="0" marB="0" anchor="ctr">
                    <a:solidFill>
                      <a:srgbClr val="EAEAEA"/>
                    </a:solidFill>
                  </a:tcPr>
                </a:tc>
                <a:extLst>
                  <a:ext uri="{0D108BD9-81ED-4DB2-BD59-A6C34878D82A}">
                    <a16:rowId xmlns:a16="http://schemas.microsoft.com/office/drawing/2014/main" val="10003"/>
                  </a:ext>
                </a:extLst>
              </a:tr>
              <a:tr h="230399">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AMD</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marL="0" marR="0" lvl="0" indent="0" algn="l" defTabSz="417513" rtl="0" eaLnBrk="1" fontAlgn="base" latinLnBrk="0" hangingPunct="1">
                        <a:lnSpc>
                          <a:spcPct val="100000"/>
                        </a:lnSpc>
                        <a:spcBef>
                          <a:spcPct val="0"/>
                        </a:spcBef>
                        <a:spcAft>
                          <a:spcPct val="0"/>
                        </a:spcAft>
                        <a:buClrTx/>
                        <a:buSzTx/>
                        <a:buFontTx/>
                        <a:buNone/>
                        <a:tabLst/>
                        <a:defRPr/>
                      </a:pPr>
                      <a:r>
                        <a:rPr kumimoji="0" lang="de-DE"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AMD® AM5 / AM4 / AM3+ / AM3 / AM2+ / AM2 / FM2+ / FM2 / FM1 socket</a:t>
                      </a:r>
                      <a:endParaRPr kumimoji="0" lang="pl-PL"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endParaRPr>
                    </a:p>
                  </a:txBody>
                  <a:tcPr marL="45958" marR="45958" marT="0" marB="0" anchor="ctr">
                    <a:solidFill>
                      <a:srgbClr val="EAEAEA"/>
                    </a:solidFill>
                  </a:tcPr>
                </a:tc>
                <a:extLst>
                  <a:ext uri="{0D108BD9-81ED-4DB2-BD59-A6C34878D82A}">
                    <a16:rowId xmlns:a16="http://schemas.microsoft.com/office/drawing/2014/main" val="10007"/>
                  </a:ext>
                </a:extLst>
              </a:tr>
              <a:tr h="230399">
                <a:tc row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Radiator</a:t>
                      </a:r>
                    </a:p>
                  </a:txBody>
                  <a:tcPr marL="45958" marR="45958" marT="0" marB="0" anchor="ctr">
                    <a:solidFill>
                      <a:schemeClr val="bg1">
                        <a:lumMod val="60000"/>
                        <a:lumOff val="40000"/>
                      </a:schemeClr>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2"/>
                          </a:solidFill>
                          <a:effectLst/>
                          <a:latin typeface="Noto Sans" panose="020B0604020202020204" charset="0"/>
                          <a:ea typeface="Noto Sans" panose="020B0604020202020204" charset="0"/>
                          <a:cs typeface="+mn-cs"/>
                        </a:rPr>
                        <a:t>Material</a:t>
                      </a:r>
                      <a:endParaRPr lang="zh-TW" altLang="en-US"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Aluminum</a:t>
                      </a:r>
                    </a:p>
                  </a:txBody>
                  <a:tcPr marL="45958" marR="45958" marT="0" marB="0" anchor="ctr">
                    <a:solidFill>
                      <a:schemeClr val="bg1">
                        <a:lumMod val="60000"/>
                        <a:lumOff val="40000"/>
                      </a:schemeClr>
                    </a:solidFill>
                  </a:tcPr>
                </a:tc>
                <a:extLst>
                  <a:ext uri="{0D108BD9-81ED-4DB2-BD59-A6C34878D82A}">
                    <a16:rowId xmlns:a16="http://schemas.microsoft.com/office/drawing/2014/main" val="10004"/>
                  </a:ext>
                </a:extLst>
              </a:tr>
              <a:tr h="243840">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rPr>
                        <a:t>(L x W x H)</a:t>
                      </a: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kern="100" dirty="0">
                          <a:solidFill>
                            <a:schemeClr val="tx2"/>
                          </a:solidFill>
                          <a:effectLst/>
                          <a:latin typeface="Noto Sans" panose="020B0604020202020204" charset="0"/>
                          <a:ea typeface="Noto Sans" panose="020B0604020202020204" charset="0"/>
                          <a:cs typeface="+mn-cs"/>
                        </a:rPr>
                        <a:t>394 x 119.6 x 27.2mm(15.5 x 4.7 x 1.1 inch)</a:t>
                      </a:r>
                    </a:p>
                  </a:txBody>
                  <a:tcPr marL="45958" marR="45958" marT="0" marB="0" anchor="ctr">
                    <a:solidFill>
                      <a:schemeClr val="bg1">
                        <a:lumMod val="60000"/>
                        <a:lumOff val="40000"/>
                      </a:schemeClr>
                    </a:solidFill>
                  </a:tcPr>
                </a:tc>
                <a:extLst>
                  <a:ext uri="{0D108BD9-81ED-4DB2-BD59-A6C34878D82A}">
                    <a16:rowId xmlns:a16="http://schemas.microsoft.com/office/drawing/2014/main" val="10008"/>
                  </a:ext>
                </a:extLst>
              </a:tr>
              <a:tr h="243840">
                <a:tc rowSpan="6">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Pump</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81 x 76 x 47  mm (3.2x 3 x 1.9 inch)</a:t>
                      </a:r>
                    </a:p>
                  </a:txBody>
                  <a:tcPr marL="45958" marR="45958" marT="0" marB="0" anchor="ctr">
                    <a:solidFill>
                      <a:srgbClr val="EAEAEA"/>
                    </a:solidFill>
                  </a:tcPr>
                </a:tc>
                <a:extLst>
                  <a:ext uri="{0D108BD9-81ED-4DB2-BD59-A6C34878D82A}">
                    <a16:rowId xmlns:a16="http://schemas.microsoft.com/office/drawing/2014/main" val="1000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MTTF </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&gt;</a:t>
                      </a:r>
                      <a:r>
                        <a:rPr lang="en-US" sz="800" kern="100" baseline="0" dirty="0">
                          <a:solidFill>
                            <a:schemeClr val="tx2"/>
                          </a:solidFill>
                          <a:effectLst/>
                          <a:latin typeface="Noto Sans" panose="020B0604020202020204" charset="0"/>
                          <a:ea typeface="Noto Sans" panose="020B0604020202020204" charset="0"/>
                          <a:cs typeface="+mn-cs"/>
                        </a:rPr>
                        <a:t> </a:t>
                      </a:r>
                      <a:r>
                        <a:rPr lang="en-US" sz="800" kern="100" dirty="0">
                          <a:solidFill>
                            <a:schemeClr val="tx2"/>
                          </a:solidFill>
                          <a:effectLst/>
                          <a:latin typeface="Noto Sans" panose="020B0604020202020204" charset="0"/>
                          <a:ea typeface="Noto Sans" panose="020B0604020202020204" charset="0"/>
                          <a:cs typeface="+mn-cs"/>
                        </a:rPr>
                        <a:t>70,000 hours</a:t>
                      </a:r>
                    </a:p>
                  </a:txBody>
                  <a:tcPr marL="45958" marR="45958" marT="0" marB="0" anchor="ctr">
                    <a:solidFill>
                      <a:srgbClr val="EAEAEA"/>
                    </a:solidFill>
                  </a:tcPr>
                </a:tc>
                <a:extLst>
                  <a:ext uri="{0D108BD9-81ED-4DB2-BD59-A6C34878D82A}">
                    <a16:rowId xmlns:a16="http://schemas.microsoft.com/office/drawing/2014/main" val="1001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Noise Level </a:t>
                      </a:r>
                      <a:r>
                        <a:rPr lang="en-US" altLang="zh-CN" sz="800" kern="100" dirty="0">
                          <a:solidFill>
                            <a:schemeClr val="tx2"/>
                          </a:solidFill>
                          <a:effectLst/>
                          <a:latin typeface="Noto Sans" panose="020B0604020202020204" charset="0"/>
                          <a:ea typeface="Noto Sans" panose="020B0604020202020204" charset="0"/>
                          <a:cs typeface="+mn-cs"/>
                        </a:rPr>
                        <a:t>(Max)</a:t>
                      </a:r>
                      <a:endParaRPr lang="en-US" sz="800" kern="100" dirty="0">
                        <a:solidFill>
                          <a:schemeClr val="tx2"/>
                        </a:solidFill>
                        <a:effectLst/>
                        <a:latin typeface="Noto Sans" panose="020B0604020202020204" charset="0"/>
                        <a:ea typeface="Noto Sans" panose="020B0604020202020204" charset="0"/>
                        <a:cs typeface="+mn-cs"/>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12</a:t>
                      </a:r>
                      <a:r>
                        <a:rPr lang="en-US" sz="800" kern="100" baseline="0" dirty="0">
                          <a:solidFill>
                            <a:schemeClr val="tx2"/>
                          </a:solidFill>
                          <a:effectLst/>
                          <a:latin typeface="Noto Sans" panose="020B0604020202020204" charset="0"/>
                          <a:ea typeface="Noto Sans" panose="020B0604020202020204" charset="0"/>
                          <a:cs typeface="+mn-cs"/>
                        </a:rPr>
                        <a:t> </a:t>
                      </a:r>
                      <a:r>
                        <a:rPr lang="en-US" sz="800" kern="100" dirty="0">
                          <a:solidFill>
                            <a:schemeClr val="tx2"/>
                          </a:solidFill>
                          <a:effectLst/>
                          <a:latin typeface="Noto Sans" panose="020B0604020202020204" charset="0"/>
                          <a:ea typeface="Noto Sans" panose="020B0604020202020204" charset="0"/>
                          <a:cs typeface="+mn-cs"/>
                        </a:rPr>
                        <a:t>dB(A)</a:t>
                      </a:r>
                    </a:p>
                  </a:txBody>
                  <a:tcPr marL="45958" marR="45958" marT="0" marB="0" anchor="ctr">
                    <a:solidFill>
                      <a:srgbClr val="EAEAEA"/>
                    </a:solidFill>
                  </a:tcPr>
                </a:tc>
                <a:extLst>
                  <a:ext uri="{0D108BD9-81ED-4DB2-BD59-A6C34878D82A}">
                    <a16:rowId xmlns:a16="http://schemas.microsoft.com/office/drawing/2014/main" val="10011"/>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Connector</a:t>
                      </a: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3-Pin</a:t>
                      </a:r>
                    </a:p>
                  </a:txBody>
                  <a:tcPr marL="45958" marR="45958" marT="0" marB="0" anchor="ctr">
                    <a:solidFill>
                      <a:srgbClr val="EAEAEA"/>
                    </a:solidFill>
                  </a:tcPr>
                </a:tc>
                <a:extLst>
                  <a:ext uri="{0D108BD9-81ED-4DB2-BD59-A6C34878D82A}">
                    <a16:rowId xmlns:a16="http://schemas.microsoft.com/office/drawing/2014/main" val="1001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Rated Voltage </a:t>
                      </a: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12 VDC</a:t>
                      </a:r>
                    </a:p>
                  </a:txBody>
                  <a:tcPr marL="45958" marR="45958" marT="0" marB="0" anchor="ctr">
                    <a:solidFill>
                      <a:srgbClr val="EAEAEA"/>
                    </a:solidFill>
                  </a:tcPr>
                </a:tc>
                <a:extLst>
                  <a:ext uri="{0D108BD9-81ED-4DB2-BD59-A6C34878D82A}">
                    <a16:rowId xmlns:a16="http://schemas.microsoft.com/office/drawing/2014/main" val="10013"/>
                  </a:ext>
                </a:extLst>
              </a:tr>
              <a:tr h="243840">
                <a:tc vMerge="1">
                  <a:txBody>
                    <a:bodyPr/>
                    <a:lstStyle/>
                    <a:p>
                      <a:endParaRPr lang="en-US"/>
                    </a:p>
                  </a:txBody>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Power Consumption </a:t>
                      </a: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3.96 W</a:t>
                      </a:r>
                    </a:p>
                  </a:txBody>
                  <a:tcPr marL="45958" marR="45958" marT="0" marB="0" anchor="ctr">
                    <a:solidFill>
                      <a:srgbClr val="EAEAEA"/>
                    </a:solidFill>
                  </a:tcPr>
                </a:tc>
                <a:extLst>
                  <a:ext uri="{0D108BD9-81ED-4DB2-BD59-A6C34878D82A}">
                    <a16:rowId xmlns:a16="http://schemas.microsoft.com/office/drawing/2014/main" val="2028577283"/>
                  </a:ext>
                </a:extLst>
              </a:tr>
              <a:tr h="243840">
                <a:tc rowSpan="13">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Fan</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algn="l" defTabSz="995690" rtl="0" eaLnBrk="1" latinLnBrk="0" hangingPunct="1">
                        <a:lnSpc>
                          <a:spcPct val="100000"/>
                        </a:lnSpc>
                        <a:spcAft>
                          <a:spcPts val="0"/>
                        </a:spcAft>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Dimensions</a:t>
                      </a:r>
                    </a:p>
                    <a:p>
                      <a:pPr marL="0" marR="0" lvl="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(L x W x H)</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120 x 120 x 25 mm(4.7 x 4.7 x 1 inch)</a:t>
                      </a:r>
                    </a:p>
                  </a:txBody>
                  <a:tcPr marL="45958" marR="45958" marT="0" marB="0" anchor="ctr">
                    <a:solidFill>
                      <a:schemeClr val="bg1">
                        <a:lumMod val="60000"/>
                        <a:lumOff val="40000"/>
                      </a:schemeClr>
                    </a:solidFill>
                  </a:tcPr>
                </a:tc>
                <a:extLst>
                  <a:ext uri="{0D108BD9-81ED-4DB2-BD59-A6C34878D82A}">
                    <a16:rowId xmlns:a16="http://schemas.microsoft.com/office/drawing/2014/main" val="1001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Quantity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3 Pcs</a:t>
                      </a:r>
                    </a:p>
                  </a:txBody>
                  <a:tcPr marL="45958" marR="45958" marT="0" marB="0" anchor="ctr">
                    <a:solidFill>
                      <a:schemeClr val="bg1">
                        <a:lumMod val="60000"/>
                        <a:lumOff val="40000"/>
                      </a:schemeClr>
                    </a:solidFill>
                  </a:tcPr>
                </a:tc>
                <a:extLst>
                  <a:ext uri="{0D108BD9-81ED-4DB2-BD59-A6C34878D82A}">
                    <a16:rowId xmlns:a16="http://schemas.microsoft.com/office/drawing/2014/main" val="10016"/>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LED Type</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ARGB</a:t>
                      </a:r>
                    </a:p>
                  </a:txBody>
                  <a:tcPr marL="45958" marR="45958" marT="0" marB="0" anchor="ctr">
                    <a:solidFill>
                      <a:schemeClr val="bg1">
                        <a:lumMod val="60000"/>
                        <a:lumOff val="40000"/>
                      </a:schemeClr>
                    </a:solidFill>
                  </a:tcPr>
                </a:tc>
                <a:extLst>
                  <a:ext uri="{0D108BD9-81ED-4DB2-BD59-A6C34878D82A}">
                    <a16:rowId xmlns:a16="http://schemas.microsoft.com/office/drawing/2014/main" val="1001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Speed (RPM)</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650 ~1750 ± 10%</a:t>
                      </a:r>
                    </a:p>
                  </a:txBody>
                  <a:tcPr marL="45958" marR="45958" marT="0" marB="0" anchor="ctr">
                    <a:solidFill>
                      <a:schemeClr val="bg1">
                        <a:lumMod val="60000"/>
                        <a:lumOff val="40000"/>
                      </a:schemeClr>
                    </a:solidFill>
                  </a:tcPr>
                </a:tc>
                <a:extLst>
                  <a:ext uri="{0D108BD9-81ED-4DB2-BD59-A6C34878D82A}">
                    <a16:rowId xmlns:a16="http://schemas.microsoft.com/office/drawing/2014/main" val="10018"/>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Airflow</a:t>
                      </a: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 (Max)</a:t>
                      </a:r>
                      <a:endParaRPr lang="en-US"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122.2 m³/h (71.93 CFM)</a:t>
                      </a:r>
                    </a:p>
                  </a:txBody>
                  <a:tcPr marL="45958" marR="45958" marT="0" marB="0" anchor="ctr">
                    <a:solidFill>
                      <a:schemeClr val="bg1">
                        <a:lumMod val="60000"/>
                        <a:lumOff val="40000"/>
                      </a:schemeClr>
                    </a:solidFill>
                  </a:tcPr>
                </a:tc>
                <a:extLst>
                  <a:ext uri="{0D108BD9-81ED-4DB2-BD59-A6C34878D82A}">
                    <a16:rowId xmlns:a16="http://schemas.microsoft.com/office/drawing/2014/main" val="1001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Noise Level</a:t>
                      </a: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 (Max)</a:t>
                      </a:r>
                      <a:endParaRPr lang="en-US"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27.2 dB(A)</a:t>
                      </a:r>
                    </a:p>
                  </a:txBody>
                  <a:tcPr marL="45958" marR="45958" marT="0" marB="0" anchor="ctr">
                    <a:solidFill>
                      <a:schemeClr val="bg1">
                        <a:lumMod val="60000"/>
                        <a:lumOff val="40000"/>
                      </a:schemeClr>
                    </a:solidFill>
                  </a:tcPr>
                </a:tc>
                <a:extLst>
                  <a:ext uri="{0D108BD9-81ED-4DB2-BD59-A6C34878D82A}">
                    <a16:rowId xmlns:a16="http://schemas.microsoft.com/office/drawing/2014/main" val="1002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Pressure </a:t>
                      </a: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(Max)</a:t>
                      </a:r>
                      <a:endParaRPr lang="en-US"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1.86 (mmH2O)</a:t>
                      </a:r>
                    </a:p>
                  </a:txBody>
                  <a:tcPr marL="45958" marR="45958" marT="0" marB="0" anchor="ctr">
                    <a:solidFill>
                      <a:schemeClr val="bg1">
                        <a:lumMod val="60000"/>
                        <a:lumOff val="40000"/>
                      </a:schemeClr>
                    </a:solidFill>
                  </a:tcPr>
                </a:tc>
                <a:extLst>
                  <a:ext uri="{0D108BD9-81ED-4DB2-BD59-A6C34878D82A}">
                    <a16:rowId xmlns:a16="http://schemas.microsoft.com/office/drawing/2014/main" val="10021"/>
                  </a:ext>
                </a:extLst>
              </a:tr>
              <a:tr h="230399">
                <a:tc vMerge="1">
                  <a:txBody>
                    <a:bodyPr/>
                    <a:lstStyle/>
                    <a:p>
                      <a:endParaRPr lang="zh-CN" altLang="en-US"/>
                    </a:p>
                  </a:txBody>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Bearing</a:t>
                      </a:r>
                    </a:p>
                  </a:txBody>
                  <a:tcPr marL="45958" marR="45958" marT="0" marB="0" anchor="ctr">
                    <a:solidFill>
                      <a:schemeClr val="bg1">
                        <a:lumMod val="60000"/>
                        <a:lumOff val="40000"/>
                      </a:schemeClr>
                    </a:solidFill>
                  </a:tcPr>
                </a:tc>
                <a:tc>
                  <a:txBody>
                    <a:bodyPr/>
                    <a:lstStyle/>
                    <a:p>
                      <a:pPr marL="0" algn="l" defTabSz="995690" rtl="0" eaLnBrk="1" fontAlgn="ctr" latinLnBrk="0" hangingPunct="1">
                        <a:lnSpc>
                          <a:spcPct val="100000"/>
                        </a:lnSpc>
                        <a:spcAft>
                          <a:spcPts val="0"/>
                        </a:spcAft>
                      </a:pPr>
                      <a:r>
                        <a:rPr lang="nl-NL"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Rifle</a:t>
                      </a:r>
                    </a:p>
                  </a:txBody>
                  <a:tcPr marL="45958" marR="45958" marT="0" marB="0" anchor="ctr">
                    <a:solidFill>
                      <a:schemeClr val="bg1">
                        <a:lumMod val="60000"/>
                        <a:lumOff val="40000"/>
                      </a:schemeClr>
                    </a:solidFill>
                  </a:tcPr>
                </a:tc>
                <a:extLst>
                  <a:ext uri="{0D108BD9-81ED-4DB2-BD59-A6C34878D82A}">
                    <a16:rowId xmlns:a16="http://schemas.microsoft.com/office/drawing/2014/main" val="1002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MTTF</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&gt;160,000 hours</a:t>
                      </a:r>
                    </a:p>
                  </a:txBody>
                  <a:tcPr marL="45958" marR="45958" marT="0" marB="0" anchor="ctr">
                    <a:solidFill>
                      <a:schemeClr val="bg1">
                        <a:lumMod val="60000"/>
                        <a:lumOff val="40000"/>
                      </a:schemeClr>
                    </a:solidFill>
                  </a:tcPr>
                </a:tc>
                <a:extLst>
                  <a:ext uri="{0D108BD9-81ED-4DB2-BD59-A6C34878D82A}">
                    <a16:rowId xmlns:a16="http://schemas.microsoft.com/office/drawing/2014/main" val="1002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Power Connector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4-Pin PWM</a:t>
                      </a:r>
                    </a:p>
                  </a:txBody>
                  <a:tcPr marL="45958" marR="45958" marT="0" marB="0" anchor="ctr">
                    <a:solidFill>
                      <a:schemeClr val="bg1">
                        <a:lumMod val="60000"/>
                        <a:lumOff val="40000"/>
                      </a:schemeClr>
                    </a:solidFill>
                  </a:tcPr>
                </a:tc>
                <a:extLst>
                  <a:ext uri="{0D108BD9-81ED-4DB2-BD59-A6C34878D82A}">
                    <a16:rowId xmlns:a16="http://schemas.microsoft.com/office/drawing/2014/main" val="10023"/>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Rated Voltage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12 VDC</a:t>
                      </a:r>
                    </a:p>
                  </a:txBody>
                  <a:tcPr marL="45958" marR="45958" marT="0" marB="0" anchor="ctr">
                    <a:solidFill>
                      <a:schemeClr val="bg1">
                        <a:lumMod val="60000"/>
                        <a:lumOff val="40000"/>
                      </a:schemeClr>
                    </a:solidFill>
                  </a:tcPr>
                </a:tc>
                <a:extLst>
                  <a:ext uri="{0D108BD9-81ED-4DB2-BD59-A6C34878D82A}">
                    <a16:rowId xmlns:a16="http://schemas.microsoft.com/office/drawing/2014/main" val="1002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Rated Current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0.26A</a:t>
                      </a:r>
                    </a:p>
                  </a:txBody>
                  <a:tcPr marL="45958" marR="45958" marT="0" marB="0" anchor="ctr">
                    <a:solidFill>
                      <a:schemeClr val="bg1">
                        <a:lumMod val="60000"/>
                        <a:lumOff val="40000"/>
                      </a:schemeClr>
                    </a:solidFill>
                  </a:tcPr>
                </a:tc>
                <a:extLst>
                  <a:ext uri="{0D108BD9-81ED-4DB2-BD59-A6C34878D82A}">
                    <a16:rowId xmlns:a16="http://schemas.microsoft.com/office/drawing/2014/main" val="1000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Safety Current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0.37A</a:t>
                      </a:r>
                    </a:p>
                  </a:txBody>
                  <a:tcPr marL="45958" marR="45958" marT="0" marB="0" anchor="ctr">
                    <a:solidFill>
                      <a:schemeClr val="bg1">
                        <a:lumMod val="60000"/>
                        <a:lumOff val="40000"/>
                      </a:schemeClr>
                    </a:solidFill>
                  </a:tcPr>
                </a:tc>
                <a:extLst>
                  <a:ext uri="{0D108BD9-81ED-4DB2-BD59-A6C34878D82A}">
                    <a16:rowId xmlns:a16="http://schemas.microsoft.com/office/drawing/2014/main" val="10026"/>
                  </a:ext>
                </a:extLst>
              </a:tr>
              <a:tr h="230399">
                <a:tc grid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RAM Clearance</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hMerge="1">
                  <a:txBody>
                    <a:bodyPr/>
                    <a:lstStyle/>
                    <a:p>
                      <a:endParaRPr lang="en-US"/>
                    </a:p>
                  </a:txBody>
                  <a:tcP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N/A</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val="10006"/>
                  </a:ext>
                </a:extLst>
              </a:tr>
              <a:tr h="230399">
                <a:tc gridSpan="2">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Warranty</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hMerge="1">
                  <a:txBody>
                    <a:bodyPr/>
                    <a:lstStyle/>
                    <a:p>
                      <a:endParaRPr lang="en-US"/>
                    </a:p>
                  </a:txBody>
                  <a:tcP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3 years</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24"/>
                  </a:ext>
                </a:extLst>
              </a:tr>
            </a:tbl>
          </a:graphicData>
        </a:graphic>
      </p:graphicFrame>
      <p:pic>
        <p:nvPicPr>
          <p:cNvPr id="2" name="Picture 5" descr="E:\Shao_Lee\++\Thermal\7.OTHERS\product sheet\未命名-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5" y="2178350"/>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Shao_Lee\++\Thermal\7.OTHERS\product sheet\未命名-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62" y="9122544"/>
            <a:ext cx="2163762" cy="32861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348583" y="3402483"/>
            <a:ext cx="936104" cy="400110"/>
          </a:xfrm>
          <a:prstGeom prst="rect">
            <a:avLst/>
          </a:prstGeom>
          <a:noFill/>
        </p:spPr>
        <p:txBody>
          <a:bodyPr wrap="square" rtlCol="0">
            <a:spAutoFit/>
          </a:bodyPr>
          <a:lstStyle/>
          <a:p>
            <a:endParaRPr lang="zh-TW" altLang="en-US" dirty="0"/>
          </a:p>
        </p:txBody>
      </p:sp>
      <p:graphicFrame>
        <p:nvGraphicFramePr>
          <p:cNvPr id="12" name="Table 9"/>
          <p:cNvGraphicFramePr>
            <a:graphicFrameLocks noGrp="1"/>
          </p:cNvGraphicFramePr>
          <p:nvPr>
            <p:extLst>
              <p:ext uri="{D42A27DB-BD31-4B8C-83A1-F6EECF244321}">
                <p14:modId xmlns:p14="http://schemas.microsoft.com/office/powerpoint/2010/main" val="846572203"/>
              </p:ext>
            </p:extLst>
          </p:nvPr>
        </p:nvGraphicFramePr>
        <p:xfrm>
          <a:off x="451983" y="9523164"/>
          <a:ext cx="3061923" cy="1728000"/>
        </p:xfrm>
        <a:graphic>
          <a:graphicData uri="http://schemas.openxmlformats.org/drawingml/2006/table">
            <a:tbl>
              <a:tblPr/>
              <a:tblGrid>
                <a:gridCol w="1529426">
                  <a:extLst>
                    <a:ext uri="{9D8B030D-6E8A-4147-A177-3AD203B41FA5}">
                      <a16:colId xmlns:a16="http://schemas.microsoft.com/office/drawing/2014/main" val="20000"/>
                    </a:ext>
                  </a:extLst>
                </a:gridCol>
                <a:gridCol w="1532497">
                  <a:extLst>
                    <a:ext uri="{9D8B030D-6E8A-4147-A177-3AD203B41FA5}">
                      <a16:colId xmlns:a16="http://schemas.microsoft.com/office/drawing/2014/main" val="20001"/>
                    </a:ext>
                  </a:extLst>
                </a:gridCol>
              </a:tblGrid>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EAN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4719512142011</a:t>
                      </a:r>
                    </a:p>
                  </a:txBody>
                  <a:tcPr marL="36000" marR="36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UPC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884102114335</a:t>
                      </a:r>
                    </a:p>
                  </a:txBody>
                  <a:tcPr marL="36000" marR="36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Net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1.80 kg</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Gross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2.50 kg</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Package </a:t>
                      </a:r>
                      <a:r>
                        <a:rPr kumimoji="0" lang="en-US" altLang="zh-CN" sz="800" b="0" i="0" u="none" strike="noStrike" cap="none" normalizeH="0" baseline="0" dirty="0">
                          <a:ln>
                            <a:noFill/>
                          </a:ln>
                          <a:solidFill>
                            <a:schemeClr val="tx2"/>
                          </a:solidFill>
                          <a:effectLst/>
                          <a:latin typeface="Noto Sans" panose="020B0502040504020204" pitchFamily="34" charset="0"/>
                          <a:ea typeface="SimSun" panose="02010600030101010101" pitchFamily="2" charset="-122"/>
                        </a:rPr>
                        <a:t>dimension </a:t>
                      </a:r>
                    </a:p>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dirty="0">
                          <a:ln>
                            <a:noFill/>
                          </a:ln>
                          <a:solidFill>
                            <a:schemeClr val="tx2"/>
                          </a:solidFill>
                          <a:effectLst/>
                          <a:latin typeface="Noto Sans" panose="020B0502040504020204" pitchFamily="34" charset="0"/>
                          <a:ea typeface="SimSun" panose="02010600030101010101" pitchFamily="2" charset="-122"/>
                        </a:rPr>
                        <a:t>(L x W X H)</a:t>
                      </a:r>
                      <a:endPar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44 x 23.2 x 13.9 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Carton dimension </a:t>
                      </a:r>
                    </a:p>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(L x W x H)</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57.5 x 45.7 x 26.5 cm </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extLst>
                  <a:ext uri="{0D108BD9-81ED-4DB2-BD59-A6C34878D82A}">
                    <a16:rowId xmlns:a16="http://schemas.microsoft.com/office/drawing/2014/main" val="10005"/>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Units/CTN</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3" name="Table 10"/>
          <p:cNvGraphicFramePr>
            <a:graphicFrameLocks noGrp="1"/>
          </p:cNvGraphicFramePr>
          <p:nvPr>
            <p:extLst>
              <p:ext uri="{D42A27DB-BD31-4B8C-83A1-F6EECF244321}">
                <p14:modId xmlns:p14="http://schemas.microsoft.com/office/powerpoint/2010/main" val="2906355677"/>
              </p:ext>
            </p:extLst>
          </p:nvPr>
        </p:nvGraphicFramePr>
        <p:xfrm>
          <a:off x="3816635" y="9523164"/>
          <a:ext cx="3168352" cy="1008116"/>
        </p:xfrm>
        <a:graphic>
          <a:graphicData uri="http://schemas.openxmlformats.org/drawingml/2006/table">
            <a:tbl>
              <a:tblPr/>
              <a:tblGrid>
                <a:gridCol w="757926">
                  <a:extLst>
                    <a:ext uri="{9D8B030D-6E8A-4147-A177-3AD203B41FA5}">
                      <a16:colId xmlns:a16="http://schemas.microsoft.com/office/drawing/2014/main" val="20000"/>
                    </a:ext>
                  </a:extLst>
                </a:gridCol>
                <a:gridCol w="737269">
                  <a:extLst>
                    <a:ext uri="{9D8B030D-6E8A-4147-A177-3AD203B41FA5}">
                      <a16:colId xmlns:a16="http://schemas.microsoft.com/office/drawing/2014/main" val="20001"/>
                    </a:ext>
                  </a:extLst>
                </a:gridCol>
                <a:gridCol w="924765">
                  <a:extLst>
                    <a:ext uri="{9D8B030D-6E8A-4147-A177-3AD203B41FA5}">
                      <a16:colId xmlns:a16="http://schemas.microsoft.com/office/drawing/2014/main" val="20002"/>
                    </a:ext>
                  </a:extLst>
                </a:gridCol>
                <a:gridCol w="748392">
                  <a:extLst>
                    <a:ext uri="{9D8B030D-6E8A-4147-A177-3AD203B41FA5}">
                      <a16:colId xmlns:a16="http://schemas.microsoft.com/office/drawing/2014/main" val="20003"/>
                    </a:ext>
                  </a:extLst>
                </a:gridCol>
              </a:tblGrid>
              <a:tr h="221462">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Cont.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Carton/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W/O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20’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1120</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28</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40’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2240</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28</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a:ln>
                            <a:noFill/>
                          </a:ln>
                          <a:solidFill>
                            <a:schemeClr val="tx2"/>
                          </a:solidFill>
                          <a:effectLst/>
                          <a:latin typeface="+mn-lt"/>
                          <a:ea typeface="Meiryo" panose="020B0604030504040204" pitchFamily="34" charset="-128"/>
                          <a:cs typeface="Meiryo" panose="020B0604030504040204" pitchFamily="34" charset="-128"/>
                        </a:rPr>
                        <a:t>40 HQ</a:t>
                      </a:r>
                      <a:endParaRPr kumimoji="0" lang="nl-NL" altLang="en-US" sz="800" b="0" i="0" u="none" strike="noStrike" cap="none" normalizeH="0" baseline="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2560</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32</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sp>
        <p:nvSpPr>
          <p:cNvPr id="6" name="矩形 5"/>
          <p:cNvSpPr/>
          <p:nvPr/>
        </p:nvSpPr>
        <p:spPr>
          <a:xfrm>
            <a:off x="468263" y="475637"/>
            <a:ext cx="6264696" cy="1338828"/>
          </a:xfrm>
          <a:prstGeom prst="rect">
            <a:avLst/>
          </a:prstGeom>
        </p:spPr>
        <p:txBody>
          <a:bodyPr wrap="square">
            <a:spAutoFit/>
          </a:bodyPr>
          <a:lstStyle/>
          <a:p>
            <a:r>
              <a:rPr lang="en-US" altLang="zh-TW" sz="900" b="1" dirty="0">
                <a:solidFill>
                  <a:schemeClr val="bg1"/>
                </a:solidFill>
                <a:latin typeface="Teko SemiBold" panose="02000000000000000000" pitchFamily="2" charset="0"/>
                <a:ea typeface="Noto Sans" panose="020B0502040504020204" pitchFamily="34" charset="0"/>
                <a:cs typeface="Teko SemiBold" panose="02000000000000000000" pitchFamily="2" charset="0"/>
              </a:rPr>
              <a:t>New Dual Chamber Gen S </a:t>
            </a:r>
            <a:r>
              <a:rPr lang="en-US" altLang="zh-CN" sz="900" dirty="0">
                <a:solidFill>
                  <a:schemeClr val="bg1"/>
                </a:solidFill>
                <a:latin typeface="Teko SemiBold" panose="02000000000000000000" pitchFamily="2" charset="0"/>
                <a:cs typeface="Teko SemiBold" panose="02000000000000000000" pitchFamily="2" charset="0"/>
              </a:rPr>
              <a:t>– </a:t>
            </a:r>
            <a:r>
              <a:rPr lang="en-US" altLang="zh-TW" sz="900" dirty="0">
                <a:solidFill>
                  <a:schemeClr val="bg1"/>
                </a:solidFill>
                <a:latin typeface="Teko SemiBold" panose="02000000000000000000" pitchFamily="2" charset="0"/>
                <a:cs typeface="Teko SemiBold" panose="02000000000000000000" pitchFamily="2" charset="0"/>
              </a:rPr>
              <a:t>Water flow and pressure have been enhanced in combination with the new copper base to precisely target heat spots</a:t>
            </a:r>
            <a:r>
              <a:rPr lang="en-US" altLang="zh-CN" sz="900" dirty="0">
                <a:solidFill>
                  <a:schemeClr val="bg1"/>
                </a:solidFill>
                <a:latin typeface="Teko SemiBold" panose="02000000000000000000" pitchFamily="2" charset="0"/>
                <a:cs typeface="Teko SemiBold" panose="02000000000000000000" pitchFamily="2" charset="0"/>
              </a:rPr>
              <a:t>.</a:t>
            </a:r>
          </a:p>
          <a:p>
            <a:endParaRPr lang="en-US" altLang="zh-CN" sz="900" dirty="0">
              <a:solidFill>
                <a:schemeClr val="bg1"/>
              </a:solidFill>
              <a:latin typeface="Teko SemiBold" panose="02000000000000000000" pitchFamily="2" charset="0"/>
              <a:cs typeface="Teko SemiBold" panose="02000000000000000000" pitchFamily="2" charset="0"/>
            </a:endParaRPr>
          </a:p>
          <a:p>
            <a:r>
              <a:rPr lang="en-US" altLang="zh-CN" sz="900" dirty="0">
                <a:solidFill>
                  <a:schemeClr val="bg1"/>
                </a:solidFill>
                <a:latin typeface="Teko SemiBold" panose="02000000000000000000" pitchFamily="2" charset="0"/>
                <a:cs typeface="Teko SemiBold" panose="02000000000000000000" pitchFamily="2" charset="0"/>
              </a:rPr>
              <a:t>Larger Surface Area – </a:t>
            </a:r>
            <a:r>
              <a:rPr lang="en-US" altLang="zh-TW" sz="900" dirty="0">
                <a:solidFill>
                  <a:schemeClr val="bg1"/>
                </a:solidFill>
                <a:latin typeface="Teko SemiBold" panose="02000000000000000000" pitchFamily="2" charset="0"/>
                <a:cs typeface="Teko SemiBold" panose="02000000000000000000" pitchFamily="2" charset="0"/>
              </a:rPr>
              <a:t>Increased surface area of the radiator fins improve heat dissipation.</a:t>
            </a:r>
          </a:p>
          <a:p>
            <a:endParaRPr lang="en-US" altLang="zh-CN" sz="900" dirty="0">
              <a:solidFill>
                <a:schemeClr val="bg1"/>
              </a:solidFill>
              <a:latin typeface="Teko SemiBold" panose="02000000000000000000" pitchFamily="2" charset="0"/>
              <a:cs typeface="Teko SemiBold" panose="02000000000000000000" pitchFamily="2" charset="0"/>
            </a:endParaRPr>
          </a:p>
          <a:p>
            <a:r>
              <a:rPr lang="en-US" altLang="zh-CN" sz="900" dirty="0">
                <a:solidFill>
                  <a:schemeClr val="bg1"/>
                </a:solidFill>
                <a:latin typeface="Teko SemiBold" panose="02000000000000000000" pitchFamily="2" charset="0"/>
                <a:cs typeface="Teko SemiBold" panose="02000000000000000000" pitchFamily="2" charset="0"/>
              </a:rPr>
              <a:t>Street Fighter Design - An exclusive collaboration with Street Fighter 6 for all the fans of the original classic character – Chun Li.</a:t>
            </a:r>
          </a:p>
          <a:p>
            <a:endParaRPr lang="en-US" altLang="zh-CN" sz="900" dirty="0">
              <a:solidFill>
                <a:schemeClr val="bg1"/>
              </a:solidFill>
              <a:latin typeface="Teko SemiBold" panose="02000000000000000000" pitchFamily="2" charset="0"/>
              <a:cs typeface="Teko SemiBold" panose="02000000000000000000" pitchFamily="2" charset="0"/>
            </a:endParaRPr>
          </a:p>
          <a:p>
            <a:r>
              <a:rPr lang="en-US" altLang="zh-CN" sz="900" dirty="0" err="1">
                <a:solidFill>
                  <a:schemeClr val="bg1"/>
                </a:solidFill>
                <a:latin typeface="Teko SemiBold" panose="02000000000000000000" pitchFamily="2" charset="0"/>
                <a:cs typeface="Teko SemiBold" panose="02000000000000000000" pitchFamily="2" charset="0"/>
              </a:rPr>
              <a:t>CryoFuze</a:t>
            </a:r>
            <a:r>
              <a:rPr lang="en-US" altLang="zh-CN" sz="900" dirty="0">
                <a:solidFill>
                  <a:schemeClr val="bg1"/>
                </a:solidFill>
                <a:latin typeface="Teko SemiBold" panose="02000000000000000000" pitchFamily="2" charset="0"/>
                <a:cs typeface="Teko SemiBold" panose="02000000000000000000" pitchFamily="2" charset="0"/>
              </a:rPr>
              <a:t> Thermal Paste – Included premium </a:t>
            </a:r>
            <a:r>
              <a:rPr lang="en-US" altLang="zh-CN" sz="900" dirty="0" err="1">
                <a:solidFill>
                  <a:schemeClr val="bg1"/>
                </a:solidFill>
                <a:latin typeface="Teko SemiBold" panose="02000000000000000000" pitchFamily="2" charset="0"/>
                <a:cs typeface="Teko SemiBold" panose="02000000000000000000" pitchFamily="2" charset="0"/>
              </a:rPr>
              <a:t>CryoFuze</a:t>
            </a:r>
            <a:r>
              <a:rPr lang="en-US" altLang="zh-CN" sz="900" dirty="0">
                <a:solidFill>
                  <a:schemeClr val="bg1"/>
                </a:solidFill>
                <a:latin typeface="Teko SemiBold" panose="02000000000000000000" pitchFamily="2" charset="0"/>
                <a:cs typeface="Teko SemiBold" panose="02000000000000000000" pitchFamily="2" charset="0"/>
              </a:rPr>
              <a:t> thermal paste for even better heat conductivity.</a:t>
            </a:r>
          </a:p>
          <a:p>
            <a:endParaRPr lang="en-US" altLang="zh-CN" sz="900" dirty="0">
              <a:solidFill>
                <a:schemeClr val="bg1"/>
              </a:solidFill>
              <a:latin typeface="Teko SemiBold" panose="02000000000000000000" pitchFamily="2" charset="0"/>
              <a:cs typeface="Teko SemiBold" panose="02000000000000000000" pitchFamily="2" charset="0"/>
            </a:endParaRPr>
          </a:p>
          <a:p>
            <a:r>
              <a:rPr lang="en-US" altLang="zh-TW" sz="900" dirty="0">
                <a:solidFill>
                  <a:schemeClr val="bg1"/>
                </a:solidFill>
                <a:latin typeface="Teko SemiBold" panose="02000000000000000000" pitchFamily="2" charset="0"/>
                <a:cs typeface="Teko SemiBold" panose="02000000000000000000" pitchFamily="2" charset="0"/>
              </a:rPr>
              <a:t>Classic Design Tone </a:t>
            </a:r>
            <a:r>
              <a:rPr lang="en-US" altLang="zh-CN" sz="900" dirty="0">
                <a:solidFill>
                  <a:schemeClr val="bg1"/>
                </a:solidFill>
                <a:latin typeface="Teko SemiBold" panose="02000000000000000000" pitchFamily="2" charset="0"/>
                <a:cs typeface="Teko SemiBold" panose="02000000000000000000" pitchFamily="2" charset="0"/>
              </a:rPr>
              <a:t>– </a:t>
            </a:r>
            <a:r>
              <a:rPr lang="en-US" altLang="zh-TW" sz="900" dirty="0">
                <a:solidFill>
                  <a:schemeClr val="bg1"/>
                </a:solidFill>
                <a:latin typeface="Teko SemiBold" panose="02000000000000000000" pitchFamily="2" charset="0"/>
                <a:cs typeface="Teko SemiBold" panose="02000000000000000000" pitchFamily="2" charset="0"/>
              </a:rPr>
              <a:t>New design elements refresh the aesthetics for a classic minimalist look.</a:t>
            </a:r>
          </a:p>
        </p:txBody>
      </p:sp>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FF746AD781789C4A93810C144C6D8F42" ma:contentTypeVersion="15" ma:contentTypeDescription="建立新的文件。" ma:contentTypeScope="" ma:versionID="a4ae27d067d2777ae4a8996e3f2d4e76">
  <xsd:schema xmlns:xsd="http://www.w3.org/2001/XMLSchema" xmlns:xs="http://www.w3.org/2001/XMLSchema" xmlns:p="http://schemas.microsoft.com/office/2006/metadata/properties" xmlns:ns3="5251040e-c54d-418e-a89f-8c7a8c2ffa4c" xmlns:ns4="b04cf072-9604-4071-8833-160f8c3cd484" targetNamespace="http://schemas.microsoft.com/office/2006/metadata/properties" ma:root="true" ma:fieldsID="8d7a2ac0fb216fc75e134fdeda03a66d" ns3:_="" ns4:_="">
    <xsd:import namespace="5251040e-c54d-418e-a89f-8c7a8c2ffa4c"/>
    <xsd:import namespace="b04cf072-9604-4071-8833-160f8c3cd48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1040e-c54d-418e-a89f-8c7a8c2ffa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4cf072-9604-4071-8833-160f8c3cd484" elementFormDefault="qualified">
    <xsd:import namespace="http://schemas.microsoft.com/office/2006/documentManagement/types"/>
    <xsd:import namespace="http://schemas.microsoft.com/office/infopath/2007/PartnerControls"/>
    <xsd:element name="SharedWithUsers" ma:index="10"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用詳細資料" ma:internalName="SharedWithDetails" ma:readOnly="true">
      <xsd:simpleType>
        <xsd:restriction base="dms:Note">
          <xsd:maxLength value="255"/>
        </xsd:restriction>
      </xsd:simpleType>
    </xsd:element>
    <xsd:element name="SharingHintHash" ma:index="12" nillable="true" ma:displayName="共用提示雜湊"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251040e-c54d-418e-a89f-8c7a8c2ffa4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501FDC-141D-4684-881A-80FFE445C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51040e-c54d-418e-a89f-8c7a8c2ffa4c"/>
    <ds:schemaRef ds:uri="b04cf072-9604-4071-8833-160f8c3cd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F00D29-5AEE-4269-A2D7-DBE6FF2A5C70}">
  <ds:schemaRefs>
    <ds:schemaRef ds:uri="http://schemas.microsoft.com/office/2006/metadata/properties"/>
    <ds:schemaRef ds:uri="http://schemas.microsoft.com/office/2006/documentManagement/types"/>
    <ds:schemaRef ds:uri="http://schemas.microsoft.com/office/infopath/2007/PartnerControls"/>
    <ds:schemaRef ds:uri="5251040e-c54d-418e-a89f-8c7a8c2ffa4c"/>
    <ds:schemaRef ds:uri="http://www.w3.org/XML/1998/namespace"/>
    <ds:schemaRef ds:uri="http://purl.org/dc/elements/1.1/"/>
    <ds:schemaRef ds:uri="http://purl.org/dc/dcmitype/"/>
    <ds:schemaRef ds:uri="http://schemas.openxmlformats.org/package/2006/metadata/core-properties"/>
    <ds:schemaRef ds:uri="b04cf072-9604-4071-8833-160f8c3cd484"/>
    <ds:schemaRef ds:uri="http://purl.org/dc/terms/"/>
  </ds:schemaRefs>
</ds:datastoreItem>
</file>

<file path=customXml/itemProps3.xml><?xml version="1.0" encoding="utf-8"?>
<ds:datastoreItem xmlns:ds="http://schemas.openxmlformats.org/officeDocument/2006/customXml" ds:itemID="{0C6D8030-D9FD-4411-B989-B4F323727E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3034</TotalTime>
  <Words>616</Words>
  <Application>Microsoft Office PowerPoint</Application>
  <PresentationFormat>Custom</PresentationFormat>
  <Paragraphs>128</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Noto Sans</vt:lpstr>
      <vt:lpstr>Teko SemiBold</vt:lpstr>
      <vt:lpstr>Office 佈景主題</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Aniek Stavast</cp:lastModifiedBy>
  <cp:revision>88</cp:revision>
  <dcterms:created xsi:type="dcterms:W3CDTF">2021-08-05T04:16:37Z</dcterms:created>
  <dcterms:modified xsi:type="dcterms:W3CDTF">2023-06-28T09:17:10Z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0x010100FF746AD781789C4A93810C144C6D8F42</vt:lpwstr>
  </property>
</Properties>
</file>